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F1A"/>
    <a:srgbClr val="B2E3E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428605"/>
            <a:ext cx="9144000" cy="185738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Лекция </a:t>
            </a:r>
            <a:r>
              <a:rPr lang="ru-RU" b="1" dirty="0" smtClean="0"/>
              <a:t>3. </a:t>
            </a:r>
            <a:r>
              <a:rPr lang="ru-RU" b="1" dirty="0" smtClean="0"/>
              <a:t>Консолидированная финансовая отчетность и методика ее составления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85992"/>
            <a:ext cx="4214810" cy="35004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1.Консолидированная отчетность, основные понятия, методика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составления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2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 Консолидированный баланс</a:t>
            </a:r>
          </a:p>
          <a:p>
            <a:endParaRPr lang="ru-RU" dirty="0"/>
          </a:p>
        </p:txBody>
      </p:sp>
      <p:pic>
        <p:nvPicPr>
          <p:cNvPr id="1028" name="Picture 4" descr="F:\надзор\картинки\Optimized-Forensic-Account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2214554"/>
            <a:ext cx="4857752" cy="464344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2000">
              <a:schemeClr val="accent2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В свою очередь доля меньшинства в чистых активах состоит из: 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285860"/>
            <a:ext cx="3829048" cy="484030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суммы </a:t>
            </a:r>
            <a:r>
              <a:rPr lang="ru-RU" dirty="0"/>
              <a:t>на дату первоначального объединения, рассчитанной в соответствии с МСФО -22 «Объединение организации».</a:t>
            </a:r>
          </a:p>
          <a:p>
            <a:r>
              <a:rPr lang="ru-RU" dirty="0" smtClean="0"/>
              <a:t>доли </a:t>
            </a:r>
            <a:r>
              <a:rPr lang="ru-RU" dirty="0"/>
              <a:t>меньшинства в изменениях капитала организации, произошедших с даты объединения.</a:t>
            </a:r>
          </a:p>
          <a:p>
            <a:endParaRPr lang="ru-RU" dirty="0"/>
          </a:p>
        </p:txBody>
      </p:sp>
      <p:pic>
        <p:nvPicPr>
          <p:cNvPr id="6146" name="Picture 2" descr="F:\надзор\картинки\603817_w640_h640_vedenie_uchyo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286280" cy="5338627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54230"/>
          </a:xfrm>
        </p:spPr>
        <p:txBody>
          <a:bodyPr>
            <a:noAutofit/>
          </a:bodyPr>
          <a:lstStyle/>
          <a:p>
            <a:r>
              <a:rPr lang="ru-RU" sz="2800" b="1" dirty="0"/>
              <a:t>2. Методика составления консолидированного </a:t>
            </a:r>
            <a:r>
              <a:rPr lang="ru-RU" sz="2800" b="1" dirty="0" smtClean="0"/>
              <a:t>баланса. </a:t>
            </a:r>
            <a:br>
              <a:rPr lang="ru-RU" sz="2800" b="1" dirty="0" smtClean="0"/>
            </a:br>
            <a:r>
              <a:rPr lang="ru-RU" sz="2800" dirty="0" smtClean="0"/>
              <a:t>Объединению </a:t>
            </a:r>
            <a:r>
              <a:rPr lang="ru-RU" sz="2800" dirty="0"/>
              <a:t>подлежат следующие статьи бухгалтерских балансов родительского банка и его дочерних организаций: 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643158"/>
            <a:ext cx="8401080" cy="421484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1. по разделу «Актив»: деньги, </a:t>
            </a:r>
            <a:r>
              <a:rPr lang="ru-RU" dirty="0" err="1"/>
              <a:t>коррсчета</a:t>
            </a:r>
            <a:r>
              <a:rPr lang="ru-RU" dirty="0"/>
              <a:t> в банках, предоставленные займы и вклады, ценные бумаги , основные средства, накопленный износ, нематериальные активы, амортизация нематериальных активов, незавершенное капитальное строительство, </a:t>
            </a:r>
            <a:r>
              <a:rPr lang="ru-RU" dirty="0" err="1"/>
              <a:t>товарно</a:t>
            </a:r>
            <a:r>
              <a:rPr lang="ru-RU" dirty="0"/>
              <a:t>- материальные запасы, дебиторская задолженность и прочие активы;  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ru-RU" dirty="0"/>
              <a:t>. по разделу «Обязательства»: займы, вклады, собственные ценные бумаги, кредиторская задолженность и прочие обязательства; </a:t>
            </a:r>
          </a:p>
          <a:p>
            <a:pPr>
              <a:buNone/>
            </a:pPr>
            <a:r>
              <a:rPr lang="ru-RU" dirty="0" smtClean="0"/>
              <a:t>3</a:t>
            </a:r>
            <a:r>
              <a:rPr lang="ru-RU" dirty="0"/>
              <a:t>. по разделу «Собственный капитал»: дополнительный капитал, резервный капитал, резервы по переоценке основных средств, резервы по переоценке, нераспределенный чистый доход (непокрытый убыток) прошлых лет и текущего года.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2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Корректировке подлежат следующие статьи  бухгалтерских балансов родительского банка, его дочерних организаций: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857364"/>
            <a:ext cx="8229600" cy="4125923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займы, вклады, дебиторская задолженность, краткосрочные финансовые инвестиции, инвестиции в уставный </a:t>
            </a:r>
            <a:r>
              <a:rPr lang="ru-RU" dirty="0" err="1"/>
              <a:t>капитал,других</a:t>
            </a:r>
            <a:r>
              <a:rPr lang="ru-RU" dirty="0"/>
              <a:t> юридических лиц, прочие активы; </a:t>
            </a:r>
          </a:p>
          <a:p>
            <a:pPr lvl="0"/>
            <a:r>
              <a:rPr lang="ru-RU" dirty="0"/>
              <a:t>по разделу «Обязательства»: займы, вклады, текущая часть долгосрочных займов, выпущенные собственные  ценные бумаги, кредиторская задолженность и прочие обязательства; </a:t>
            </a:r>
          </a:p>
          <a:p>
            <a:pPr lvl="0"/>
            <a:r>
              <a:rPr lang="ru-RU" dirty="0"/>
              <a:t>по разделу «Собственный капитал» : оплаченный уставный капитал, нераспределенный доход (непокрытый доход)</a:t>
            </a:r>
          </a:p>
          <a:p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accent4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800" dirty="0"/>
              <a:t>Статьи бухгалтерских балансов банка, которые не объединяются и не корректируются, переносятся в консолидированный баланс без изменений.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1"/>
            <a:ext cx="7072362" cy="242889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Доля меньшинства в чистых активах каждой дочерней организации определяется от суммы  ее собственного капитала на дату составления отчетности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Эта доля в консолидированном балансе представляется отдельно от его обязательств и собственного капитала по статье «Доля меньшинства» и отражает величину чистых активов дочерней организации, которая не подлежит родительскому банку.</a:t>
            </a:r>
          </a:p>
        </p:txBody>
      </p:sp>
      <p:pic>
        <p:nvPicPr>
          <p:cNvPr id="7170" name="Picture 2" descr="F:\надзор\картинки\7037973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4286256"/>
            <a:ext cx="5143504" cy="257174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2000" dirty="0"/>
              <a:t>Пример :</a:t>
            </a:r>
            <a:br>
              <a:rPr lang="ru-RU" sz="2000" dirty="0"/>
            </a:br>
            <a:r>
              <a:rPr lang="ru-RU" sz="2000" b="1" dirty="0"/>
              <a:t>Таблица 2.Упрощенный баланс родительской и дочерней компаний </a:t>
            </a:r>
            <a:endParaRPr lang="ru-RU" sz="20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214421"/>
          <a:ext cx="8229600" cy="3857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54941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Наименование статей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Родительская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компания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Дочерняя 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компания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941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Денежные средства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200 000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35000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941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Прочие активы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840 000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70 000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941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Итого активов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1040 000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105 000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941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Кредиторская задолженность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100 000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20 000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73065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Акционерный капитал: обыкновенные акции номиналом 1000 те</a:t>
                      </a: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ңге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endParaRPr lang="kk-KZ" sz="12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900 000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75 000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941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kk-KZ" sz="1200">
                          <a:latin typeface="Times New Roman"/>
                          <a:ea typeface="Calibri"/>
                          <a:cs typeface="Times New Roman"/>
                        </a:rPr>
                        <a:t>Нераспределенная прибыль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40 000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10 000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54941"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kk-KZ" sz="1200" dirty="0">
                          <a:latin typeface="Times New Roman"/>
                          <a:ea typeface="Calibri"/>
                          <a:cs typeface="Times New Roman"/>
                        </a:rPr>
                        <a:t>Итого обязательств и капитала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1040 000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021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105 000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500034" y="5286388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Предположим, что родительская компания приобретает 100% акций дочерней организации по цене, полностью соответствующей балансовой стоимости организации. Балансовая стоимость дочерней организации составляет 85000 (105000 - 20000). 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8000">
              <a:schemeClr val="tx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2800" b="1" dirty="0"/>
              <a:t>В бухгалтерском учете родительской компании эта операция будет выглядеть следующим образом: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4344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Дт 1471 «Инвестиции в дочерние организации»</a:t>
            </a:r>
          </a:p>
          <a:p>
            <a:pPr>
              <a:buNone/>
            </a:pPr>
            <a:r>
              <a:rPr lang="ru-RU" dirty="0"/>
              <a:t>Кт 1001 «Наличность в кассе» 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Для </a:t>
            </a:r>
            <a:r>
              <a:rPr lang="ru-RU" dirty="0"/>
              <a:t>корректировки данных балансов родительской и дочерней компании следует составляется рабочая таблица:</a:t>
            </a:r>
          </a:p>
          <a:p>
            <a:pPr>
              <a:buNone/>
            </a:pPr>
            <a:r>
              <a:rPr lang="kk-KZ" dirty="0"/>
              <a:t> </a:t>
            </a:r>
            <a:r>
              <a:rPr lang="ru-RU" dirty="0" smtClean="0"/>
              <a:t>Дт </a:t>
            </a:r>
            <a:r>
              <a:rPr lang="ru-RU" dirty="0"/>
              <a:t>1471 «Инвестиции в дочерние </a:t>
            </a:r>
            <a:r>
              <a:rPr lang="ru-RU" dirty="0" smtClean="0"/>
              <a:t>организаций»  </a:t>
            </a:r>
            <a:r>
              <a:rPr lang="ru-RU" dirty="0" smtClean="0"/>
              <a:t>85 000</a:t>
            </a:r>
            <a:endParaRPr lang="ru-RU" dirty="0"/>
          </a:p>
          <a:p>
            <a:pPr>
              <a:buNone/>
            </a:pPr>
            <a:r>
              <a:rPr lang="ru-RU" dirty="0"/>
              <a:t>Кт 1001 «Наличность в кассе</a:t>
            </a:r>
            <a:r>
              <a:rPr lang="ru-RU" dirty="0" smtClean="0"/>
              <a:t>»                                      </a:t>
            </a:r>
            <a:r>
              <a:rPr lang="ru-RU" dirty="0" smtClean="0"/>
              <a:t>85 000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Дня корректировки данных балансов родительской и дочерней компаний следует составить </a:t>
            </a:r>
            <a:r>
              <a:rPr lang="ru-RU" dirty="0" smtClean="0"/>
              <a:t>рабочую таблицу (табл. 21).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654032"/>
          </a:xfrm>
        </p:spPr>
        <p:txBody>
          <a:bodyPr>
            <a:noAutofit/>
          </a:bodyPr>
          <a:lstStyle/>
          <a:p>
            <a:r>
              <a:rPr lang="ru-RU" sz="2000" b="1" dirty="0"/>
              <a:t>Таблица 3. Рабочая таблица для составления, консолидированного баланса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428736"/>
          <a:ext cx="8229600" cy="4486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42810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Статьи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Calibri"/>
                          <a:cs typeface="Times New Roman"/>
                        </a:rPr>
                        <a:t>Баланс роди­тельской ком­пании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Баланс до-чер</a:t>
                      </a:r>
                      <a:r>
                        <a:rPr lang="kk-KZ" sz="1200" b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ей ор­ганизации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Корректирующие записи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Консоли­дирован­ный ба­ланс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281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Денежные средства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115000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50000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150000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63335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Долгосрочные финансо­вые вложения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2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Прочие активы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70000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820000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910000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2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1060000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2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Кредиторская задол­женность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2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Акционерный капитал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900000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900000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2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Нераспределенная прибыль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428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85000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85000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1060000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000240"/>
            <a:ext cx="8229600" cy="417530"/>
          </a:xfrm>
        </p:spPr>
        <p:txBody>
          <a:bodyPr>
            <a:noAutofit/>
          </a:bodyPr>
          <a:lstStyle/>
          <a:p>
            <a:r>
              <a:rPr lang="ru-RU" sz="2000" dirty="0"/>
              <a:t> </a:t>
            </a:r>
            <a:br>
              <a:rPr lang="ru-RU" sz="2000" dirty="0"/>
            </a:br>
            <a:r>
              <a:rPr lang="ru-RU" sz="2000" b="1" dirty="0"/>
              <a:t>Таблица 4. Консолидированный баланс на дату приобретения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401080" cy="197167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При </a:t>
            </a:r>
            <a:r>
              <a:rPr lang="ru-RU" dirty="0"/>
              <a:t>подготовке консолидированного баланса необходимо исключить инве­стиции в дочернюю организацию. Эта операция показана в графе «Корректирую­щие записи», которые позволяют избежать повторного счета активов и акционер­ного капитала при составлении консолидированного баланса. Акционерный капи­тал в консолидированном балансе равен акционерному капиталу родительской организации</a:t>
            </a:r>
            <a:r>
              <a:rPr lang="ru-RU" dirty="0" smtClean="0"/>
              <a:t>.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4" y="2786058"/>
          <a:ext cx="7643868" cy="2143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967"/>
                <a:gridCol w="1375183"/>
                <a:gridCol w="2446751"/>
                <a:gridCol w="1910967"/>
              </a:tblGrid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Денежные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средства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 Прочие активы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150000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910000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Кредиторская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задолжен­ность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Акционерный капитал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120000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900000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Нераспределенная </a:t>
                      </a: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при­быль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Calibri"/>
                          <a:cs typeface="Times New Roman"/>
                        </a:rPr>
                        <a:t>40000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71438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Итого активов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1060000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Итого обязательств и ак­ционерный капитала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1060000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71472" y="5214950"/>
            <a:ext cx="80010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Доля меньшинства должна представляться отдельно в консолидиро­ванном балансовом отчете от обязательств и от акционерного капитала головного предприятия, а также в доходе группы.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1800" b="1" dirty="0"/>
              <a:t>Таблица 5. Рабочая таблица для составления консолидированного баланса на дату приобретения</a:t>
            </a:r>
            <a:endParaRPr lang="ru-RU" sz="1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425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Статьи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Баланс родительской компании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Баланс дочерней компании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Корректирующие записи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Консолидиро­ванный баланс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дебет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кредит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Денежные средства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132000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35000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167000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Долгосрочные финансовые вложения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68000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68000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Прочие активы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910000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1077000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Кредиторская задолженность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20000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120000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Акционерный капитал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900000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75000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900000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Нераспределенная прибыль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Доля меньшинства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17000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Итого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1040000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105000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Calibri"/>
                          <a:cs typeface="Times New Roman"/>
                        </a:rPr>
                        <a:t>85000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1077000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bg1">
                <a:lumMod val="50000"/>
                <a:alpha val="86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9982"/>
          </a:xfrm>
        </p:spPr>
        <p:txBody>
          <a:bodyPr>
            <a:noAutofit/>
          </a:bodyPr>
          <a:lstStyle/>
          <a:p>
            <a:r>
              <a:rPr lang="ru-RU" sz="2000" dirty="0"/>
              <a:t>В целях консолидации необходимо исключить внутригрупповые </a:t>
            </a:r>
            <a:r>
              <a:rPr lang="ru-RU" sz="2000" dirty="0" smtClean="0"/>
              <a:t>операции </a:t>
            </a:r>
            <a:r>
              <a:rPr lang="ru-RU" sz="2000" dirty="0"/>
              <a:t>по доходам, расходам и дивидендам, полностью завершенные в од­них организациях, но незаконченные либо не полностью законченные в других, а также возникающие в результате этих операций нереализован­ные доходы и убытки.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/>
              <a:t>К </a:t>
            </a:r>
            <a:r>
              <a:rPr lang="ru-RU" sz="2000" b="1" dirty="0"/>
              <a:t>внутри групповым операциям могут относиться</a:t>
            </a:r>
            <a:r>
              <a:rPr lang="ru-RU" sz="2000" dirty="0"/>
              <a:t>: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57430"/>
            <a:ext cx="3614734" cy="3768733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/>
              <a:t>•   продажа и покупка услуг;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dirty="0"/>
              <a:t>•   приобретение и реализация основных средств и нематериальных активов:</a:t>
            </a:r>
          </a:p>
          <a:p>
            <a:pPr>
              <a:buNone/>
            </a:pPr>
            <a:r>
              <a:rPr lang="ru-RU" dirty="0"/>
              <a:t>•  предоставление и получение займов;</a:t>
            </a:r>
          </a:p>
          <a:p>
            <a:pPr>
              <a:buNone/>
            </a:pPr>
            <a:r>
              <a:rPr lang="ru-RU" dirty="0"/>
              <a:t>•  размещение и привлечение вкладов;</a:t>
            </a:r>
          </a:p>
          <a:p>
            <a:pPr>
              <a:buNone/>
            </a:pPr>
            <a:r>
              <a:rPr lang="ru-RU" dirty="0"/>
              <a:t>•   прочие.</a:t>
            </a:r>
          </a:p>
          <a:p>
            <a:endParaRPr lang="ru-RU" dirty="0"/>
          </a:p>
        </p:txBody>
      </p:sp>
      <p:pic>
        <p:nvPicPr>
          <p:cNvPr id="43010" name="Picture 2" descr="F:\надзор\картинки\1606417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2500306"/>
            <a:ext cx="3457580" cy="41148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>
                <a:alpha val="99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401080" cy="1500198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1.</a:t>
            </a:r>
            <a:r>
              <a:rPr lang="ru-RU" sz="2800" dirty="0" smtClean="0"/>
              <a:t>Основная цель составления консолидированных финансовых отчетов – представление деятельности родительских и дочерних банков как единого хозяйствующего субъекта.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14554"/>
            <a:ext cx="8229600" cy="421484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Родительский банк</a:t>
            </a:r>
            <a:r>
              <a:rPr lang="ru-RU" dirty="0" smtClean="0"/>
              <a:t> – это банк, имеющий </a:t>
            </a:r>
            <a:r>
              <a:rPr lang="ru-RU" dirty="0" err="1" smtClean="0"/>
              <a:t>однуболее</a:t>
            </a:r>
            <a:r>
              <a:rPr lang="ru-RU" dirty="0" smtClean="0"/>
              <a:t> дочерних и / или зависимых организаций. </a:t>
            </a:r>
            <a:endParaRPr lang="ru-RU" dirty="0" smtClean="0"/>
          </a:p>
          <a:p>
            <a:r>
              <a:rPr lang="ru-RU" b="1" dirty="0" smtClean="0"/>
              <a:t>Дочерняя </a:t>
            </a:r>
            <a:r>
              <a:rPr lang="ru-RU" b="1" dirty="0" smtClean="0"/>
              <a:t>организация –</a:t>
            </a:r>
            <a:r>
              <a:rPr lang="ru-RU" dirty="0" smtClean="0"/>
              <a:t> это юридическое лицо , в котором банк прямо или косвенно (посредством участия в уставных капиталах других юридических лиц) владеет или имеет возможность определять, принимаемые данным юридическим лицом.</a:t>
            </a:r>
          </a:p>
          <a:p>
            <a:r>
              <a:rPr lang="ru-RU" b="1" dirty="0" smtClean="0"/>
              <a:t>Зависимая организация</a:t>
            </a:r>
            <a:r>
              <a:rPr lang="ru-RU" dirty="0" smtClean="0"/>
              <a:t>–это юридическое лицо, которое находиться под значительным влиянием родительского банка, в котором </a:t>
            </a:r>
            <a:r>
              <a:rPr lang="ru-RU" dirty="0" err="1" smtClean="0"/>
              <a:t>баанк</a:t>
            </a:r>
            <a:r>
              <a:rPr lang="ru-RU" dirty="0" smtClean="0"/>
              <a:t> имеет более двадцати пяти процентов его голосующих акций и не является его дочерней организацией.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  <a:alpha val="7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Родительский банк составляет консолидированный отчет о движении денег, используя косвенный метод.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86700" cy="425769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Косвенный метод не предусматривает корректировку каждой статьи консолидированного отчета о доходах и расходах. Согласно этому методу корректируется сумма чистого дохода (убытка) на сумму изменений в статьях консолидированного баланса в отчетном периоде по сравнению с предыдущим отчетным периодом.</a:t>
            </a:r>
          </a:p>
          <a:p>
            <a:pPr>
              <a:buNone/>
            </a:pPr>
            <a:r>
              <a:rPr lang="ru-RU" dirty="0"/>
              <a:t>В этом отчете исключаются поступления и выбытия денег, происхо­дившие внутри группы.</a:t>
            </a:r>
          </a:p>
          <a:p>
            <a:pPr>
              <a:buNone/>
            </a:pPr>
            <a:r>
              <a:rPr lang="ru-RU" dirty="0"/>
              <a:t>Форма Консолидированного отчета о движении денег выглядит сле­дующим образом: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7000">
              <a:schemeClr val="bg1">
                <a:lumMod val="50000"/>
                <a:alpha val="69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Пояснительная записка к консолидированным финансовым отчетам группы должна содержать следующую информацию, не ограничиваясь ею: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400948" cy="418625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/>
              <a:t>1.  список дочерних и зависимых организаций с указанием названия, страны регистрации или местонахождения, доли участия в них и, в случае различия, доли голосующих акций, раскрытие информации о связанных сторонах (</a:t>
            </a:r>
            <a:r>
              <a:rPr lang="ru-RU" dirty="0" err="1"/>
              <a:t>аффилированность</a:t>
            </a:r>
            <a:r>
              <a:rPr lang="ru-RU" dirty="0"/>
              <a:t>) - характер и масштабы отношений;</a:t>
            </a:r>
          </a:p>
          <a:p>
            <a:pPr>
              <a:buNone/>
            </a:pPr>
            <a:r>
              <a:rPr lang="ru-RU" dirty="0"/>
              <a:t>2. Характер взаимоотношений между родительским банком и его дочерней организацией, позволяющий родительскому банку опреде­лять ее решения в случаях, когда родительский банк не владеет бо­лее половины голосов;</a:t>
            </a:r>
          </a:p>
          <a:p>
            <a:pPr>
              <a:buNone/>
            </a:pPr>
            <a:r>
              <a:rPr lang="ru-RU" dirty="0"/>
              <a:t>3. список организаций, в которых более половины голосующих акций находится во владении родительского банка, но у родительского банка отсутствует возможность определять их решения</a:t>
            </a:r>
            <a:r>
              <a:rPr lang="ru-RU" dirty="0" smtClean="0"/>
              <a:t>;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>
                <a:solidFill>
                  <a:schemeClr val="bg1"/>
                </a:solidFill>
              </a:rPr>
              <a:t>Литература: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kk-KZ" dirty="0">
                <a:solidFill>
                  <a:schemeClr val="bg1"/>
                </a:solidFill>
              </a:rPr>
              <a:t>1.Банковское дело . Учебник под общей ред. академика НАН РК, проф. Сейткасимова Г.С., Астана – 2007, 640 с. (с. 109-140).</a:t>
            </a: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kk-KZ" dirty="0">
                <a:solidFill>
                  <a:schemeClr val="bg1"/>
                </a:solidFill>
              </a:rPr>
              <a:t>2. Банковское дело. Учебник. /под ред. проф.  О.И. Лаврушина и др. – М.: КНОРУС, 2007.- 768 с. (с.  751 - 756) </a:t>
            </a: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kk-KZ" dirty="0">
                <a:solidFill>
                  <a:schemeClr val="bg1"/>
                </a:solidFill>
              </a:rPr>
              <a:t>3. Закон «О банках и банковской деятельности в РК» 31.08. 1995г., с  дополнениями и изменениями. </a:t>
            </a:r>
            <a:endParaRPr lang="ru-RU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kk-KZ" dirty="0" smtClean="0">
                <a:solidFill>
                  <a:schemeClr val="bg1"/>
                </a:solidFill>
              </a:rPr>
              <a:t>4</a:t>
            </a:r>
            <a:r>
              <a:rPr lang="kk-KZ" dirty="0">
                <a:solidFill>
                  <a:schemeClr val="bg1"/>
                </a:solidFill>
              </a:rPr>
              <a:t>. Мыржакыпова С.Т. Бухгалтерский учет в </a:t>
            </a:r>
            <a:r>
              <a:rPr lang="kk-KZ" dirty="0" smtClean="0">
                <a:solidFill>
                  <a:schemeClr val="bg1"/>
                </a:solidFill>
              </a:rPr>
              <a:t>банках.Учебник.Алматы</a:t>
            </a:r>
            <a:r>
              <a:rPr lang="kk-KZ" dirty="0">
                <a:solidFill>
                  <a:schemeClr val="bg1"/>
                </a:solidFill>
              </a:rPr>
              <a:t>: Экономика, 2006.-700с. (671 -683 с.) 	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286016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Представляющий сводную финансовую отчетность родительский банк должен свести в не все дочерние организации  и банки: как зарубежные, так и национальные, за исключением: 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496"/>
            <a:ext cx="8401080" cy="35719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дочерних </a:t>
            </a:r>
            <a:r>
              <a:rPr lang="ru-RU" dirty="0" smtClean="0"/>
              <a:t>организаций , а также инвестиций в зависимые организации, приобретенных с целью продажи в ближайшем будущем (контроль над ними будет временным); </a:t>
            </a:r>
          </a:p>
          <a:p>
            <a:r>
              <a:rPr lang="ru-RU" dirty="0" smtClean="0"/>
              <a:t>дочерние </a:t>
            </a:r>
            <a:r>
              <a:rPr lang="ru-RU" dirty="0" smtClean="0"/>
              <a:t>или зависимые организации, действующие в условиях  строгих долгосрочных ограничений, которые значительно снижают его способность передавать средства родительскому банку.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7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r>
              <a:rPr lang="ru-RU" sz="2800" dirty="0"/>
              <a:t>Существование контроля над предполагает право определять финансовую и иную политику дочерней организации с целью получения выгоды от ее деятельности. </a:t>
            </a:r>
          </a:p>
        </p:txBody>
      </p:sp>
      <p:pic>
        <p:nvPicPr>
          <p:cNvPr id="2050" name="Picture 2" descr="F:\надзор\картинки\2307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2214554"/>
            <a:ext cx="4429124" cy="464344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00562" y="2285992"/>
            <a:ext cx="4643438" cy="457200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/>
              <a:t>Контроль действителен только тогда,  когда банк  приобретает более 50 % голосующих акций инвестируемой организации, кроме случаев , когда будет четко показана , что подобное владение не определяет контроль.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Порядок </a:t>
            </a:r>
            <a:r>
              <a:rPr lang="ru-RU" dirty="0"/>
              <a:t>определения контроля над банками устанавливается нормативно- правовыми актами Национального банка.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5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717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       Прямое </a:t>
            </a:r>
            <a:r>
              <a:rPr lang="ru-RU" sz="2400" b="1" dirty="0"/>
              <a:t>владение </a:t>
            </a:r>
            <a:r>
              <a:rPr lang="ru-RU" sz="2400" dirty="0"/>
              <a:t>дочерней или зависимой организацией осуществляется в </a:t>
            </a:r>
            <a:r>
              <a:rPr lang="ru-RU" sz="2400" dirty="0" smtClean="0"/>
              <a:t>случае, если </a:t>
            </a:r>
            <a:r>
              <a:rPr lang="ru-RU" sz="2400" dirty="0"/>
              <a:t>голосующие акции приобретены самим родительским банком.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  </a:t>
            </a:r>
            <a:r>
              <a:rPr lang="ru-RU" sz="2400" b="1" dirty="0" smtClean="0"/>
              <a:t>Косвенное </a:t>
            </a:r>
            <a:r>
              <a:rPr lang="ru-RU" sz="2400" b="1" dirty="0"/>
              <a:t>владение </a:t>
            </a:r>
            <a:r>
              <a:rPr lang="ru-RU" sz="2400" dirty="0"/>
              <a:t>определяется тем, что голосующие акции дочерней или зависимой организации приобретены организациями, являющимися, в свою очередь,  дочерними или зависимыми по отношению к родительскому банку.  </a:t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29829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F:\надзор\картинки\115782-www-sprzedazled-pl-inwestycje-w-ekrany-led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96083" y="3071810"/>
            <a:ext cx="7147918" cy="378619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>
            <a:alpha val="3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Autofit/>
          </a:bodyPr>
          <a:lstStyle/>
          <a:p>
            <a:r>
              <a:rPr lang="ru-RU" sz="3200" dirty="0"/>
              <a:t>Контроль при приобретении половины или менее половины акций с правом голоса в инвестируемой организации родительский банк может осуществлять в случае,  если: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44"/>
            <a:ext cx="8229600" cy="392909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</a:t>
            </a:r>
            <a:r>
              <a:rPr lang="ru-RU" dirty="0"/>
              <a:t>результате соглашения с другими инвесторами достигается владение более чем половиной голосов; </a:t>
            </a:r>
          </a:p>
          <a:p>
            <a:r>
              <a:rPr lang="ru-RU" dirty="0" smtClean="0"/>
              <a:t>имеет </a:t>
            </a:r>
            <a:r>
              <a:rPr lang="ru-RU" dirty="0"/>
              <a:t>полномочия определять финансово – </a:t>
            </a:r>
            <a:r>
              <a:rPr lang="ru-RU" dirty="0" err="1"/>
              <a:t>хозяйственнуюполотику</a:t>
            </a:r>
            <a:r>
              <a:rPr lang="ru-RU" dirty="0"/>
              <a:t> инвестируемой организации в соответствии с уставом или соглашением;</a:t>
            </a:r>
          </a:p>
          <a:p>
            <a:r>
              <a:rPr lang="ru-RU" dirty="0" smtClean="0"/>
              <a:t>может </a:t>
            </a:r>
            <a:r>
              <a:rPr lang="ru-RU" dirty="0"/>
              <a:t>назначать или смещать большинство  членов совета директоров; </a:t>
            </a:r>
          </a:p>
          <a:p>
            <a:r>
              <a:rPr lang="ru-RU" dirty="0" smtClean="0"/>
              <a:t>имеет </a:t>
            </a:r>
            <a:r>
              <a:rPr lang="ru-RU" dirty="0"/>
              <a:t>право представлять большинство голосов на собраниях совета директоров;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44000">
              <a:schemeClr val="accent5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27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b="1" dirty="0"/>
              <a:t>Доля меньшинства</a:t>
            </a:r>
            <a:r>
              <a:rPr lang="ru-RU" sz="2000" dirty="0"/>
              <a:t> -  это часть чистых доходов (убытков) финансово – хозяйственных деятельности и чистых активов дочерней организации, приходящаяся на </a:t>
            </a:r>
            <a:r>
              <a:rPr lang="ru-RU" sz="2000" dirty="0" err="1"/>
              <a:t>долюв</a:t>
            </a:r>
            <a:r>
              <a:rPr lang="ru-RU" sz="2000" dirty="0"/>
              <a:t> ее уставном капитале, которой родительский банк не владеет прямо или косвенно  через дочерние организации.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71678"/>
            <a:ext cx="5143536" cy="442915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В консолидированной финансовой отчетности инвестиции родительского банка в зависимые организации учитываются </a:t>
            </a:r>
            <a:r>
              <a:rPr lang="ru-RU" b="1" dirty="0"/>
              <a:t>по  </a:t>
            </a:r>
            <a:r>
              <a:rPr lang="ru-RU" b="1" i="1" dirty="0"/>
              <a:t>методу долевого участия, </a:t>
            </a:r>
            <a:r>
              <a:rPr lang="ru-RU" dirty="0"/>
              <a:t>который характеризуется следующими признаками: </a:t>
            </a:r>
          </a:p>
          <a:p>
            <a:r>
              <a:rPr lang="ru-RU" dirty="0" smtClean="0"/>
              <a:t>инвестиции </a:t>
            </a:r>
            <a:r>
              <a:rPr lang="ru-RU" dirty="0"/>
              <a:t>учитываются по покупной стоимости в момент приобретения; </a:t>
            </a:r>
          </a:p>
          <a:p>
            <a:r>
              <a:rPr lang="ru-RU" dirty="0" smtClean="0"/>
              <a:t>доля </a:t>
            </a:r>
            <a:r>
              <a:rPr lang="ru-RU" dirty="0"/>
              <a:t>чистого дохода зависимой организации учитывает, а доля убытков уменьшает </a:t>
            </a:r>
            <a:r>
              <a:rPr lang="ru-RU" dirty="0" smtClean="0"/>
              <a:t>балансовую </a:t>
            </a:r>
            <a:r>
              <a:rPr lang="ru-RU" dirty="0"/>
              <a:t>стоимость инвестиций;  </a:t>
            </a:r>
          </a:p>
          <a:p>
            <a:r>
              <a:rPr lang="ru-RU" dirty="0" smtClean="0"/>
              <a:t>сумма </a:t>
            </a:r>
            <a:r>
              <a:rPr lang="ru-RU" dirty="0"/>
              <a:t>причитающихся дивидендов отражается как уменьшение </a:t>
            </a:r>
            <a:r>
              <a:rPr lang="ru-RU" dirty="0" smtClean="0"/>
              <a:t>балансовой стоимости </a:t>
            </a:r>
            <a:r>
              <a:rPr lang="ru-RU" dirty="0"/>
              <a:t>инвестиций. </a:t>
            </a:r>
          </a:p>
        </p:txBody>
      </p:sp>
      <p:pic>
        <p:nvPicPr>
          <p:cNvPr id="4098" name="Picture 2" descr="F:\надзор\картинки\11279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73084">
            <a:off x="5216699" y="2783735"/>
            <a:ext cx="4143372" cy="4214818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3A1F1A"/>
            </a:gs>
            <a:gs pos="64999">
              <a:srgbClr val="F0EBD5"/>
            </a:gs>
            <a:gs pos="100000">
              <a:srgbClr val="D1C39F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/>
              <a:t>В  отдельной финансовой отчетности банка для отражения его инвестиций в зависимые организации используется метод стоимости, </a:t>
            </a:r>
            <a:r>
              <a:rPr lang="ru-RU" sz="2800" dirty="0" smtClean="0"/>
              <a:t>когда: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3116"/>
            <a:ext cx="3643370" cy="392909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инвестиции </a:t>
            </a:r>
            <a:r>
              <a:rPr lang="ru-RU" dirty="0"/>
              <a:t>в зависимые организации приобретены с целью реализации в ближайшем будущем (не более 6 мес.).; </a:t>
            </a:r>
          </a:p>
          <a:p>
            <a:r>
              <a:rPr lang="ru-RU" dirty="0" smtClean="0"/>
              <a:t>зависимые  </a:t>
            </a:r>
            <a:r>
              <a:rPr lang="ru-RU" dirty="0"/>
              <a:t>организации действуют в условиях строгих долгосрочных ограничений. </a:t>
            </a:r>
          </a:p>
        </p:txBody>
      </p:sp>
      <p:pic>
        <p:nvPicPr>
          <p:cNvPr id="5122" name="Picture 2" descr="F:\надзор\картинки\11_audi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000372"/>
            <a:ext cx="5000628" cy="385762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00">
              <a:schemeClr val="accent2">
                <a:lumMod val="60000"/>
                <a:lumOff val="4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Для того,  чтобы сводная финансовая  отчетность представляла информацию о группе как единой организации, необходимо следующее: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5448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балансовая </a:t>
            </a:r>
            <a:r>
              <a:rPr lang="ru-RU" dirty="0"/>
              <a:t>стоимость инвестиций родительской компании в каждую дочернюю организацию и часть капитала каждой дочерней организации, принадлежащая родительской компании, исключаются (рассмотрен в МСФО -27); </a:t>
            </a:r>
          </a:p>
          <a:p>
            <a:r>
              <a:rPr lang="ru-RU" dirty="0" smtClean="0"/>
              <a:t>доля </a:t>
            </a:r>
            <a:r>
              <a:rPr lang="ru-RU" dirty="0"/>
              <a:t>меньшинства в чистой прибыли сведенных дочерних организаций за отчетный период рассчитывается и используется для корректировки прибыли группы с тем, чтобы отразить сумму чистой прибыли, причитающейся владельцам родительской компании; </a:t>
            </a:r>
          </a:p>
          <a:p>
            <a:r>
              <a:rPr lang="ru-RU" dirty="0" smtClean="0"/>
              <a:t>в </a:t>
            </a:r>
            <a:r>
              <a:rPr lang="ru-RU" dirty="0"/>
              <a:t>чистых активах сведенных дочерних организаций доля меньшинства рассчитывается и указывается в сводном балансе отдельно от обязательств и капитала акционеров родительской компании; 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73</TotalTime>
  <Words>1622</Words>
  <PresentationFormat>Экран (4:3)</PresentationFormat>
  <Paragraphs>233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Начальная</vt:lpstr>
      <vt:lpstr>Тема Office</vt:lpstr>
      <vt:lpstr>Лекция 3. Консолидированная финансовая отчетность и методика ее составления </vt:lpstr>
      <vt:lpstr>1.Основная цель составления консолидированных финансовых отчетов – представление деятельности родительских и дочерних банков как единого хозяйствующего субъекта.</vt:lpstr>
      <vt:lpstr>Представляющий сводную финансовую отчетность родительский банк должен свести в не все дочерние организации  и банки: как зарубежные, так и национальные, за исключением:  </vt:lpstr>
      <vt:lpstr>Существование контроля над предполагает право определять финансовую и иную политику дочерней организации с целью получения выгоды от ее деятельности. </vt:lpstr>
      <vt:lpstr>       Прямое владение дочерней или зависимой организацией осуществляется в случае, если голосующие акции приобретены самим родительским банком.         Косвенное владение определяется тем, что голосующие акции дочерней или зависимой организации приобретены организациями, являющимися, в свою очередь,  дочерними или зависимыми по отношению к родительскому банку.   </vt:lpstr>
      <vt:lpstr>Контроль при приобретении половины или менее половины акций с правом голоса в инвестируемой организации родительский банк может осуществлять в случае,  если: </vt:lpstr>
      <vt:lpstr>Доля меньшинства -  это часть чистых доходов (убытков) финансово – хозяйственных деятельности и чистых активов дочерней организации, приходящаяся на долюв ее уставном капитале, которой родительский банк не владеет прямо или косвенно  через дочерние организации.</vt:lpstr>
      <vt:lpstr>В  отдельной финансовой отчетности банка для отражения его инвестиций в зависимые организации используется метод стоимости, когда:</vt:lpstr>
      <vt:lpstr>Для того,  чтобы сводная финансовая  отчетность представляла информацию о группе как единой организации, необходимо следующее: </vt:lpstr>
      <vt:lpstr>В свою очередь доля меньшинства в чистых активах состоит из:  </vt:lpstr>
      <vt:lpstr>2. Методика составления консолидированного баланса.  Объединению подлежат следующие статьи бухгалтерских балансов родительского банка и его дочерних организаций:  </vt:lpstr>
      <vt:lpstr>Корректировке подлежат следующие статьи  бухгалтерских балансов родительского банка, его дочерних организаций: </vt:lpstr>
      <vt:lpstr>Статьи бухгалтерских балансов банка, которые не объединяются и не корректируются, переносятся в консолидированный баланс без изменений.</vt:lpstr>
      <vt:lpstr>Пример : Таблица 2.Упрощенный баланс родительской и дочерней компаний </vt:lpstr>
      <vt:lpstr>В бухгалтерском учете родительской компании эта операция будет выглядеть следующим образом: </vt:lpstr>
      <vt:lpstr>Таблица 3. Рабочая таблица для составления, консолидированного баланса </vt:lpstr>
      <vt:lpstr>  Таблица 4. Консолидированный баланс на дату приобретения</vt:lpstr>
      <vt:lpstr>Таблица 5. Рабочая таблица для составления консолидированного баланса на дату приобретения</vt:lpstr>
      <vt:lpstr>В целях консолидации необходимо исключить внутригрупповые операции по доходам, расходам и дивидендам, полностью завершенные в од­них организациях, но незаконченные либо не полностью законченные в других, а также возникающие в результате этих операций нереализован­ные доходы и убытки.  К внутри групповым операциям могут относиться: </vt:lpstr>
      <vt:lpstr>Родительский банк составляет консолидированный отчет о движении денег, используя косвенный метод.</vt:lpstr>
      <vt:lpstr>Пояснительная записка к консолидированным финансовым отчетам группы должна содержать следующую информацию, не ограничиваясь ею:</vt:lpstr>
      <vt:lpstr>Литература: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3. Консолидированная финансовая отчетность и методика ее составления </dc:title>
  <dc:creator>Администратор</dc:creator>
  <cp:lastModifiedBy>DNA7 X86</cp:lastModifiedBy>
  <cp:revision>9</cp:revision>
  <dcterms:created xsi:type="dcterms:W3CDTF">2011-10-12T03:57:53Z</dcterms:created>
  <dcterms:modified xsi:type="dcterms:W3CDTF">2011-10-12T05:21:45Z</dcterms:modified>
</cp:coreProperties>
</file>